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7.jpg" ContentType="image/jpeg"/>
  <Override PartName="/ppt/media/image19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64" r:id="rId2"/>
    <p:sldId id="525" r:id="rId3"/>
    <p:sldId id="474" r:id="rId4"/>
    <p:sldId id="510" r:id="rId5"/>
    <p:sldId id="511" r:id="rId6"/>
    <p:sldId id="512" r:id="rId7"/>
    <p:sldId id="513" r:id="rId8"/>
    <p:sldId id="521" r:id="rId9"/>
    <p:sldId id="522" r:id="rId10"/>
    <p:sldId id="526" r:id="rId11"/>
    <p:sldId id="523" r:id="rId12"/>
    <p:sldId id="527" r:id="rId13"/>
    <p:sldId id="524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0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CA0885-2587-41FB-9C47-33DE2490146F}">
          <p14:sldIdLst>
            <p14:sldId id="364"/>
            <p14:sldId id="525"/>
            <p14:sldId id="474"/>
            <p14:sldId id="510"/>
            <p14:sldId id="511"/>
            <p14:sldId id="512"/>
            <p14:sldId id="513"/>
            <p14:sldId id="521"/>
            <p14:sldId id="522"/>
            <p14:sldId id="526"/>
            <p14:sldId id="523"/>
            <p14:sldId id="527"/>
            <p14:sldId id="524"/>
            <p14:sldId id="514"/>
            <p14:sldId id="515"/>
            <p14:sldId id="516"/>
            <p14:sldId id="517"/>
            <p14:sldId id="518"/>
            <p14:sldId id="519"/>
            <p14:sldId id="520"/>
          </p14:sldIdLst>
        </p14:section>
        <p14:section name="Untitled Section" id="{58DDAF58-9B19-4E92-993B-16FAFD0CE392}">
          <p14:sldIdLst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sh Ghafouri" initials="AG" lastIdx="0" clrIdx="0">
    <p:extLst>
      <p:ext uri="{19B8F6BF-5375-455C-9EA6-DF929625EA0E}">
        <p15:presenceInfo xmlns:p15="http://schemas.microsoft.com/office/powerpoint/2012/main" userId="696193b2d2b037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0" autoAdjust="0"/>
    <p:restoredTop sz="73342" autoAdjust="0"/>
  </p:normalViewPr>
  <p:slideViewPr>
    <p:cSldViewPr>
      <p:cViewPr varScale="1">
        <p:scale>
          <a:sx n="110" d="100"/>
          <a:sy n="110" d="100"/>
        </p:scale>
        <p:origin x="16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2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77A85-D090-4339-AAA6-5EEFC82FDD95}" type="datetimeFigureOut">
              <a:rPr lang="en-US" smtClean="0"/>
              <a:pPr/>
              <a:t>7/20/18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3E0B3-74C3-4407-B313-A7FA84318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6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48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7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2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5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34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7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9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8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40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0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E423-0F3B-4772-91A4-D803BD238263}" type="datetime1">
              <a:rPr lang="en-US" smtClean="0"/>
              <a:t>7/20/18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BCBA-9A0D-43DF-9EB1-E8817B4ACA3F}" type="datetime1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682C-DA3F-413A-9CDE-FCFE5C7B9D0A}" type="datetime1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5F02-439F-4662-AEAF-0670420324B0}" type="datetime1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5E33-9A08-4B48-82CF-539FB6200CAD}" type="datetime1">
              <a:rPr lang="en-US" smtClean="0"/>
              <a:t>7/20/18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6024356-4820-4DDA-B353-2F807764952A}" type="datetime1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10356-D3F3-4470-94B7-4F6CF97F8592}" type="datetime1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E1B3-936E-48B0-A4DF-93A10B5411B5}" type="datetime1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39E7-A7C3-4D4E-AEAD-43F783C0C34B}" type="datetime1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CA07-2617-4645-92C2-AC946C3A50B6}" type="datetime1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AC552A57-4CC2-4146-BF69-D7C50AF17969}" type="datetime1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CC2E7AA-42EC-4B99-9BD3-D2D007B8899A}" type="datetime1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hyperlink" Target="https://login.votermapping.com/cli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rashghafour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mplusc" TargetMode="External"/><Relationship Id="rId5" Type="http://schemas.openxmlformats.org/officeDocument/2006/relationships/hyperlink" Target="https://github.com/harriskl1" TargetMode="External"/><Relationship Id="rId4" Type="http://schemas.openxmlformats.org/officeDocument/2006/relationships/hyperlink" Target="https://github.com/tpinon0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pping.tw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060059"/>
            <a:ext cx="7772400" cy="762000"/>
          </a:xfrm>
        </p:spPr>
        <p:txBody>
          <a:bodyPr>
            <a:noAutofit/>
          </a:bodyPr>
          <a:lstStyle/>
          <a:p>
            <a:r>
              <a:rPr lang="en-US" sz="3600" b="1" dirty="0"/>
              <a:t>US Presidential Election</a:t>
            </a:r>
            <a:br>
              <a:rPr lang="en-US" sz="3600" dirty="0"/>
            </a:br>
            <a:r>
              <a:rPr lang="en-US" sz="3600" dirty="0"/>
              <a:t>Ohio 2016</a:t>
            </a:r>
            <a:endParaRPr lang="en-US" sz="3000" b="1" i="1" u="sng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1DE82C20-C7EC-41D2-855A-E5C8798D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FD711-4716-4BBB-80E4-4A7B592CF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4600"/>
            <a:ext cx="8686800" cy="38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Median Household Income in Ohio by County, </a:t>
            </a:r>
            <a:r>
              <a:rPr lang="en-US" sz="1400" dirty="0"/>
              <a:t>2016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1F706-5AAD-8F4C-9C7E-AF7D6051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4" y="1470593"/>
            <a:ext cx="8736571" cy="48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Cincinnati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7C95F-E13A-4342-9565-BC5E3ACC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35928"/>
            <a:ext cx="8717280" cy="5020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AAFB7-2ECB-A345-A43D-FCC53EB22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62400"/>
            <a:ext cx="1447800" cy="783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7B22-B02F-8246-919E-240A790BB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962400"/>
            <a:ext cx="1447800" cy="783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B14E-2370-A04E-BD07-A6ECBDFBB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3" y="5410200"/>
            <a:ext cx="1441867" cy="783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01A57B-CF99-FF44-B932-5FCF74B52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25" y="5410200"/>
            <a:ext cx="1447800" cy="7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Twitter 1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6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Twitter2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4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</a:t>
            </a:r>
            <a:r>
              <a:rPr lang="en-US" sz="3500" dirty="0">
                <a:hlinkClick r:id="rId4"/>
              </a:rPr>
              <a:t>L2 Voter File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A04F3-FBC5-4217-9D47-5C7472611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6" y="1563844"/>
            <a:ext cx="8717280" cy="4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Ethnicity_Voted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1E490-8BD6-BF4D-B421-7B827DB05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4" y="1470593"/>
            <a:ext cx="4581646" cy="305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4DA51-B7C1-B94F-8EF7-364E6AFC1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5C387E-EA07-7C4F-B52D-4602204662C6}"/>
              </a:ext>
            </a:extLst>
          </p:cNvPr>
          <p:cNvSpPr/>
          <p:nvPr/>
        </p:nvSpPr>
        <p:spPr>
          <a:xfrm>
            <a:off x="-212340" y="4262735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2EB79-A0CA-1C44-8318-DA55F23EFB1E}"/>
              </a:ext>
            </a:extLst>
          </p:cNvPr>
          <p:cNvSpPr/>
          <p:nvPr/>
        </p:nvSpPr>
        <p:spPr>
          <a:xfrm>
            <a:off x="6781800" y="2411712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184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Ethnicity_P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146A-7CCB-9F4C-8A1B-AF94AA9F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2423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Party-</a:t>
            </a:r>
            <a:r>
              <a:rPr lang="en-US" sz="3500" dirty="0" err="1"/>
              <a:t>Affiliation_Voted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9652A-F79C-604E-B4C5-CAF92597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7246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D50B7-7433-A947-9861-815AB7254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321372"/>
            <a:ext cx="4498848" cy="29992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703A3-C56D-9C4E-8F67-A112EA1D5369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35E95B-1A44-CC49-B8D9-14B3EBD8AF04}"/>
              </a:ext>
            </a:extLst>
          </p:cNvPr>
          <p:cNvSpPr/>
          <p:nvPr/>
        </p:nvSpPr>
        <p:spPr>
          <a:xfrm>
            <a:off x="6802883" y="2569581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5331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Party-</a:t>
            </a:r>
            <a:r>
              <a:rPr lang="en-US" sz="3500" dirty="0" err="1"/>
              <a:t>Affiliation_P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9894E-6653-9648-A2B3-BB0EAF8E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4"/>
            <a:ext cx="8717280" cy="48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Education_Voted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91398-086B-A94B-BDBE-F3996C7BF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5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4F1E7-4999-8941-B614-1EC47C2B8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7F4630-25EC-8742-A90B-BFA31CF4E87F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DE52D0-CC62-3742-A4F2-8D53770E97D5}"/>
              </a:ext>
            </a:extLst>
          </p:cNvPr>
          <p:cNvSpPr/>
          <p:nvPr/>
        </p:nvSpPr>
        <p:spPr>
          <a:xfrm>
            <a:off x="6802883" y="2411390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6240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E0420B-9684-354E-95F8-42EBB68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Why Ohio?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4120A-A030-8646-BB94-BAB8ED786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0" y="1477345"/>
            <a:ext cx="3432048" cy="481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C21AD-6336-E042-8DA0-DB41D409C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31399"/>
            <a:ext cx="4949952" cy="29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2012 vs 2016</a:t>
            </a:r>
            <a:r>
              <a:rPr lang="en-US" sz="3500" b="1" dirty="0"/>
              <a:t>:</a:t>
            </a:r>
            <a:r>
              <a:rPr lang="en-US" sz="3500" dirty="0"/>
              <a:t> </a:t>
            </a:r>
            <a:r>
              <a:rPr lang="en-US" sz="3500" dirty="0" err="1"/>
              <a:t>Education_P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D560C-A564-0D45-9C67-4C2436A5A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77345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BF55B-3412-414F-8CFB-48167E90898F}"/>
              </a:ext>
            </a:extLst>
          </p:cNvPr>
          <p:cNvSpPr/>
          <p:nvPr/>
        </p:nvSpPr>
        <p:spPr>
          <a:xfrm>
            <a:off x="492252" y="1882440"/>
            <a:ext cx="8153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ctr"/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http://github.com/arashghafouri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https://github.com/tpinon007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https://github.com/harriskl1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https://github.com/mplusc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746E3CE-7E83-4520-B346-AAFEEBC7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0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>
                <a:hlinkClick r:id="rId3"/>
              </a:rPr>
              <a:t>Ohio Electoral Map 2012 vs 2016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8EB22-EFCD-D94D-B2EE-C36302E2D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" y="1312482"/>
            <a:ext cx="5304114" cy="3101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29096-74C0-D744-B0D1-A85740B6E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71" y="3405289"/>
            <a:ext cx="5083041" cy="297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5D7889-85E7-434E-9BD9-EC1820337D49}"/>
              </a:ext>
            </a:extLst>
          </p:cNvPr>
          <p:cNvSpPr/>
          <p:nvPr/>
        </p:nvSpPr>
        <p:spPr>
          <a:xfrm>
            <a:off x="-228600" y="4060518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18C6A3-E1F4-A74A-9166-61B58686EA8F}"/>
              </a:ext>
            </a:extLst>
          </p:cNvPr>
          <p:cNvSpPr/>
          <p:nvPr/>
        </p:nvSpPr>
        <p:spPr>
          <a:xfrm>
            <a:off x="6934200" y="2618694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0441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Swing Counties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CF31C-8B6A-524C-9E3D-EA7746FB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4" y="1295400"/>
            <a:ext cx="8726926" cy="47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Dem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40C0-3B3C-C04A-90F3-868E1900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" y="1335319"/>
            <a:ext cx="8696060" cy="4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3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GOP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ABD47-372F-3D44-8726-917BEA9D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2" y="1287276"/>
            <a:ext cx="8723067" cy="51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8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Correlation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4E559-A8D1-4C4A-BD18-12E8077B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" y="1447800"/>
            <a:ext cx="871728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Medicare Reimbursement in Ohio by County,</a:t>
            </a:r>
            <a:r>
              <a:rPr lang="en-US" sz="3500" dirty="0"/>
              <a:t> </a:t>
            </a:r>
            <a:r>
              <a:rPr lang="en-US" sz="1800" dirty="0"/>
              <a:t>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C7883-9060-4FE6-BDC2-B52C826F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712"/>
            <a:ext cx="868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7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Uninsured Percentage in Ohio by County, </a:t>
            </a:r>
            <a:r>
              <a:rPr lang="en-US" sz="1800" dirty="0"/>
              <a:t>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A1F1-2638-4C4A-8B47-55994AE2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1410024"/>
            <a:ext cx="874776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14371</TotalTime>
  <Words>436</Words>
  <Application>Microsoft Macintosh PowerPoint</Application>
  <PresentationFormat>On-screen Show (4:3)</PresentationFormat>
  <Paragraphs>97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Georgia</vt:lpstr>
      <vt:lpstr>Wingdings</vt:lpstr>
      <vt:lpstr>Wingdings 2</vt:lpstr>
      <vt:lpstr>Civic</vt:lpstr>
      <vt:lpstr>US Presidential Election Ohio 2016</vt:lpstr>
      <vt:lpstr>Why Ohio?</vt:lpstr>
      <vt:lpstr>Ohio Electoral Map 2012 vs 2016</vt:lpstr>
      <vt:lpstr>Ohio Electoral Map – Swing Counties</vt:lpstr>
      <vt:lpstr>Ohio Electoral Map – Dem Density</vt:lpstr>
      <vt:lpstr>Ohio Electoral Map – GOP Density</vt:lpstr>
      <vt:lpstr>Ohio Electoral Map – Correlation</vt:lpstr>
      <vt:lpstr>Medicare Reimbursement in Ohio by County, 2014</vt:lpstr>
      <vt:lpstr>Uninsured Percentage in Ohio by County, 2016</vt:lpstr>
      <vt:lpstr>Median Household Income in Ohio by County, 2016</vt:lpstr>
      <vt:lpstr>Cincinnati</vt:lpstr>
      <vt:lpstr>Twitter 1</vt:lpstr>
      <vt:lpstr>Twitter2</vt:lpstr>
      <vt:lpstr>Ohio Electoral Map – L2 Voter File</vt:lpstr>
      <vt:lpstr>2012 vs 2016: Ethnicity_Voted</vt:lpstr>
      <vt:lpstr>2012 vs 2016: Ethnicity_P(Vote)</vt:lpstr>
      <vt:lpstr>2012 vs 2016: Party-Affiliation_Voted</vt:lpstr>
      <vt:lpstr>2012 vs 2016: Party-Affiliation_P(Vote)</vt:lpstr>
      <vt:lpstr>2012 vs 2016: Education_Voted</vt:lpstr>
      <vt:lpstr>2012 vs 2016: Education_P(Vote)</vt:lpstr>
      <vt:lpstr>THANK YOU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SWMENA Lessons Learned: Data Phase</dc:title>
  <dc:creator>lserpe</dc:creator>
  <cp:lastModifiedBy>Arash Ghafouri</cp:lastModifiedBy>
  <cp:revision>387</cp:revision>
  <dcterms:created xsi:type="dcterms:W3CDTF">2011-09-26T13:19:11Z</dcterms:created>
  <dcterms:modified xsi:type="dcterms:W3CDTF">2018-07-20T21:35:37Z</dcterms:modified>
</cp:coreProperties>
</file>